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A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80"/>
  </p:normalViewPr>
  <p:slideViewPr>
    <p:cSldViewPr snapToGrid="0" snapToObjects="1">
      <p:cViewPr varScale="1">
        <p:scale>
          <a:sx n="57" d="100"/>
          <a:sy n="57" d="100"/>
        </p:scale>
        <p:origin x="99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56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IZOOTech/FaceMaskDetection" TargetMode="External"/><Relationship Id="rId13" Type="http://schemas.openxmlformats.org/officeDocument/2006/relationships/hyperlink" Target="https://www.indulgexpress.com/msociety/2020/may/04/hyderabad-company-launches-ai-based-surveillance-tech-to-detect-face-mask-and-social-distancing-viol-24656.html" TargetMode="External"/><Relationship Id="rId18" Type="http://schemas.openxmlformats.org/officeDocument/2006/relationships/hyperlink" Target="https://www.pyimagesearch.com/2019/07/08/keras-imagedatagenerator-and-data-augmentation/" TargetMode="External"/><Relationship Id="rId3" Type="http://schemas.openxmlformats.org/officeDocument/2006/relationships/image" Target="../media/image35.png"/><Relationship Id="rId7" Type="http://schemas.openxmlformats.org/officeDocument/2006/relationships/hyperlink" Target="https://github.com/X-zhangyang/Real-World-Masked-Face-Dataset" TargetMode="External"/><Relationship Id="rId12" Type="http://schemas.openxmlformats.org/officeDocument/2006/relationships/hyperlink" Target="https://towardsdatascience.com/detecting-faces-with-python-and-opencv-face-detection-neural-network-f72890ae531c" TargetMode="External"/><Relationship Id="rId17" Type="http://schemas.openxmlformats.org/officeDocument/2006/relationships/hyperlink" Target="https://www.kaggle.com/chandrikadeb/face-mask-dataset" TargetMode="External"/><Relationship Id="rId2" Type="http://schemas.openxmlformats.org/officeDocument/2006/relationships/image" Target="../media/image34.png"/><Relationship Id="rId16" Type="http://schemas.openxmlformats.org/officeDocument/2006/relationships/hyperlink" Target="https://www.thehansindia.com/telangana/hyderabad-cameras-to-detect-face-masks-test-temp-soon-61950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imagesearch.com/2019/06/03/fine-tuning-with-keras-and-deep-learning/" TargetMode="External"/><Relationship Id="rId11" Type="http://schemas.openxmlformats.org/officeDocument/2006/relationships/hyperlink" Target="https://www.tensorflow.org/tutorials/images/transfer_learning" TargetMode="External"/><Relationship Id="rId5" Type="http://schemas.openxmlformats.org/officeDocument/2006/relationships/hyperlink" Target="https://arxiv.org/abs/1704.04861" TargetMode="External"/><Relationship Id="rId15" Type="http://schemas.openxmlformats.org/officeDocument/2006/relationships/hyperlink" Target="https://www.leewayhertz.com/face-mask-detection-system/" TargetMode="External"/><Relationship Id="rId10" Type="http://schemas.openxmlformats.org/officeDocument/2006/relationships/hyperlink" Target="https://gogul.dev/software/flower-recognition-deep-learning" TargetMode="External"/><Relationship Id="rId4" Type="http://schemas.openxmlformats.org/officeDocument/2006/relationships/hyperlink" Target="https://keras.io/api/applications/mobilenet/#mobilenetv2-function" TargetMode="External"/><Relationship Id="rId9" Type="http://schemas.openxmlformats.org/officeDocument/2006/relationships/hyperlink" Target="https://www.pyimagesearch.com/2018/04/09/how-to-quickly-build-a-deep-learning-image-dataset/" TargetMode="External"/><Relationship Id="rId14" Type="http://schemas.openxmlformats.org/officeDocument/2006/relationships/hyperlink" Target="https://www.engadget.com/uber-face-mask-detection-technology-184137514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765970" y="178676"/>
            <a:ext cx="8248872" cy="15155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prstClr val="black"/>
                </a:solidFill>
                <a:latin typeface="Corbel" panose="020B0503020204020204"/>
              </a:rPr>
              <a:t>DEPARTMENT OF COMPUTER SCIENCE AND ENGINEERING</a:t>
            </a:r>
            <a:br>
              <a:rPr lang="en-US" sz="2800" dirty="0">
                <a:solidFill>
                  <a:prstClr val="black"/>
                </a:solidFill>
                <a:latin typeface="Corbel" panose="020B0503020204020204"/>
              </a:rPr>
            </a:br>
            <a:r>
              <a:rPr lang="en-US" sz="3200" b="1" dirty="0">
                <a:solidFill>
                  <a:prstClr val="black"/>
                </a:solidFill>
                <a:latin typeface="Corbel" panose="020B0503020204020204"/>
              </a:rPr>
              <a:t>DIT INIVERSITY, DEHRADUN</a:t>
            </a:r>
            <a:br>
              <a:rPr lang="en-US" sz="3200" b="1" dirty="0">
                <a:solidFill>
                  <a:prstClr val="black"/>
                </a:solidFill>
                <a:latin typeface="Corbel" panose="020B0503020204020204"/>
              </a:rPr>
            </a:br>
            <a:r>
              <a:rPr lang="en-US" sz="3200" b="1" dirty="0">
                <a:solidFill>
                  <a:prstClr val="black"/>
                </a:solidFill>
                <a:latin typeface="Corbel" panose="020B0503020204020204"/>
              </a:rPr>
              <a:t>MAKKA WALA, DIVERSION ROAD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459421" y="1965433"/>
            <a:ext cx="9259613" cy="4183118"/>
          </a:xfrm>
        </p:spPr>
        <p:txBody>
          <a:bodyPr>
            <a:normAutofit fontScale="92500" lnSpcReduction="10000"/>
          </a:bodyPr>
          <a:lstStyle/>
          <a:p>
            <a:pPr lvl="0" algn="ctr">
              <a:buClr>
                <a:srgbClr val="99CB38">
                  <a:lumMod val="75000"/>
                </a:srgbClr>
              </a:buClr>
              <a:buSzPct val="145000"/>
            </a:pPr>
            <a:r>
              <a:rPr lang="en-US" sz="4000" b="1" u="sng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FACE MASK DETECTION</a:t>
            </a:r>
            <a:br>
              <a:rPr lang="en-US" sz="28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</a:br>
            <a:endParaRPr lang="en-US" sz="3200" dirty="0">
              <a:solidFill>
                <a:prstClr val="black"/>
              </a:solidFill>
              <a:latin typeface="Georgia" charset="0"/>
              <a:ea typeface="Georgia" charset="0"/>
              <a:cs typeface="Georgia" charset="0"/>
            </a:endParaRPr>
          </a:p>
          <a:p>
            <a:pPr lvl="0">
              <a:buClr>
                <a:srgbClr val="99CB38">
                  <a:lumMod val="75000"/>
                </a:srgbClr>
              </a:buClr>
              <a:buSzPct val="145000"/>
            </a:pPr>
            <a:r>
              <a:rPr lang="en-US" sz="2800" u="sng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Submitted by</a:t>
            </a:r>
            <a:r>
              <a:rPr lang="en-US" sz="28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:    Group no: IBM19-G20</a:t>
            </a:r>
            <a:br>
              <a:rPr lang="en-US" sz="28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2800" dirty="0" err="1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Kushagra</a:t>
            </a:r>
            <a:r>
              <a:rPr lang="en-US" sz="28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 Sinha (190111031)</a:t>
            </a:r>
            <a:br>
              <a:rPr lang="en-US" sz="28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28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Alok Ranjan Tiwari(190111032)</a:t>
            </a:r>
            <a:br>
              <a:rPr lang="en-US" sz="28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28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Rishi Raj Singh Chauhan (190111033)</a:t>
            </a:r>
          </a:p>
          <a:p>
            <a:pPr lvl="0">
              <a:buClr>
                <a:srgbClr val="99CB38">
                  <a:lumMod val="75000"/>
                </a:srgbClr>
              </a:buClr>
              <a:buSzPct val="145000"/>
            </a:pPr>
            <a:r>
              <a:rPr lang="en-US" sz="28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Sourav Kumar </a:t>
            </a:r>
            <a:r>
              <a:rPr lang="en-US" sz="2800" dirty="0" err="1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Mahto</a:t>
            </a:r>
            <a:r>
              <a:rPr lang="en-US" sz="28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(190111034)</a:t>
            </a:r>
          </a:p>
          <a:p>
            <a:pPr lvl="0">
              <a:buClr>
                <a:srgbClr val="99CB38">
                  <a:lumMod val="75000"/>
                </a:srgbClr>
              </a:buClr>
              <a:buSzPct val="145000"/>
            </a:pPr>
            <a:r>
              <a:rPr lang="en-US" sz="28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						</a:t>
            </a:r>
          </a:p>
          <a:p>
            <a:pPr lvl="0">
              <a:buClr>
                <a:srgbClr val="99CB38">
                  <a:lumMod val="75000"/>
                </a:srgbClr>
              </a:buClr>
              <a:buSzPct val="145000"/>
            </a:pPr>
            <a:r>
              <a:rPr lang="en-US" sz="2800" u="sng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Under the guidance of </a:t>
            </a:r>
            <a:r>
              <a:rPr lang="en-US" sz="28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: DR.VINAY GAUTAM</a:t>
            </a:r>
            <a:endParaRPr lang="en-US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E7A35B6-5C8F-45EE-BE12-FE97A8A2A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95" y="178676"/>
            <a:ext cx="2531327" cy="13076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7272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1" y="714704"/>
            <a:ext cx="3573519" cy="523220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8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latin typeface="Copperplate Gothic Bold" charset="0"/>
                <a:ea typeface="Copperplate Gothic Bold" charset="0"/>
                <a:cs typeface="Copperplate Gothic Bold" charset="0"/>
              </a:rPr>
              <a:t>Activity </a:t>
            </a:r>
            <a:r>
              <a:rPr lang="en-US" sz="2800" dirty="0">
                <a:latin typeface="Copperplate Gothic Bold" charset="0"/>
                <a:ea typeface="Copperplate Gothic Bold" charset="0"/>
                <a:cs typeface="Copperplate Gothic Bold" charset="0"/>
              </a:rPr>
              <a:t>Diagram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9724" y="3258207"/>
            <a:ext cx="5255171" cy="18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rker Felt Thin" charset="0"/>
                <a:ea typeface="Marker Felt Thin" charset="0"/>
                <a:cs typeface="Marker Felt Thin" charset="0"/>
              </a:rPr>
              <a:t>Activity Diagram for Face Mask Detection in static input Images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531" y="0"/>
            <a:ext cx="4540468" cy="68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46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1" y="714704"/>
            <a:ext cx="3594539" cy="523220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8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latin typeface="Copperplate Gothic Bold" charset="0"/>
                <a:ea typeface="Copperplate Gothic Bold" charset="0"/>
                <a:cs typeface="Copperplate Gothic Bold" charset="0"/>
              </a:rPr>
              <a:t>Activity </a:t>
            </a:r>
            <a:r>
              <a:rPr lang="en-US" sz="2800" dirty="0">
                <a:latin typeface="Copperplate Gothic Bold" charset="0"/>
                <a:ea typeface="Copperplate Gothic Bold" charset="0"/>
                <a:cs typeface="Copperplate Gothic Bold" charset="0"/>
              </a:rPr>
              <a:t>Diagram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81047" y="3405352"/>
            <a:ext cx="5591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rker Felt Thin" charset="0"/>
                <a:ea typeface="Marker Felt Thin" charset="0"/>
                <a:cs typeface="Marker Felt Thin" charset="0"/>
              </a:rPr>
              <a:t>Activity Diagram for Face Mask Detection in Real-time Video Streams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595" y="317501"/>
            <a:ext cx="4656405" cy="654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62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9213" y="3289739"/>
            <a:ext cx="40149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rker Felt Thin" charset="0"/>
                <a:ea typeface="Marker Felt Thin" charset="0"/>
                <a:cs typeface="Marker Felt Thin" charset="0"/>
              </a:rPr>
              <a:t>Class Diagram for Face Mask </a:t>
            </a:r>
            <a:r>
              <a:rPr 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rker Felt Thin" charset="0"/>
                <a:ea typeface="Marker Felt Thin" charset="0"/>
                <a:cs typeface="Marker Felt Thin" charset="0"/>
              </a:rPr>
              <a:t>Detection System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rker Felt Thin" charset="0"/>
              <a:ea typeface="Marker Felt Thin" charset="0"/>
              <a:cs typeface="Marker Felt Thi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7172" y="714704"/>
            <a:ext cx="3247698" cy="523220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8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latin typeface="Copperplate Gothic Bold" charset="0"/>
                <a:ea typeface="Copperplate Gothic Bold" charset="0"/>
                <a:cs typeface="Copperplate Gothic Bold" charset="0"/>
              </a:rPr>
              <a:t>Class </a:t>
            </a:r>
            <a:r>
              <a:rPr lang="en-US" sz="2800" dirty="0">
                <a:latin typeface="Copperplate Gothic Bold" charset="0"/>
                <a:ea typeface="Copperplate Gothic Bold" charset="0"/>
                <a:cs typeface="Copperplate Gothic Bold" charset="0"/>
              </a:rPr>
              <a:t>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04" y="893380"/>
            <a:ext cx="5953696" cy="59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1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37206" y="605279"/>
            <a:ext cx="4648703" cy="89989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>
                <a:ln w="349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2000"/>
                    </a:srgbClr>
                  </a:outerShdw>
                </a:effectLst>
                <a:latin typeface="Marker Felt Wide" charset="0"/>
                <a:ea typeface="Marker Felt Wide" charset="0"/>
                <a:cs typeface="Marker Felt Wide" charset="0"/>
              </a:rPr>
              <a:t>Algorithms Used </a:t>
            </a:r>
            <a:endParaRPr lang="en-US" sz="4800" b="1" dirty="0">
              <a:ln w="3492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72000"/>
                  </a:srgbClr>
                </a:outerShdw>
              </a:effectLst>
              <a:latin typeface="Marker Felt Wide" charset="0"/>
              <a:ea typeface="Marker Felt Wide" charset="0"/>
              <a:cs typeface="Marker Felt Wid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77" y="578070"/>
            <a:ext cx="4939864" cy="2469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114729" y="3300248"/>
            <a:ext cx="8915400" cy="3468414"/>
          </a:xfrm>
          <a:gradFill flip="none" rotWithShape="1">
            <a:gsLst>
              <a:gs pos="30000">
                <a:schemeClr val="accent1"/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5400000" scaled="1"/>
            <a:tileRect/>
          </a:gradFill>
          <a:ln w="31750">
            <a:solidFill>
              <a:schemeClr val="tx1"/>
            </a:solidFill>
          </a:ln>
          <a:effectLst>
            <a:outerShdw blurRad="57785" dist="33020" dir="3180000" sx="102000" sy="102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r>
              <a:rPr lang="en-US" sz="2400" b="1" dirty="0">
                <a:latin typeface="American Typewriter" charset="0"/>
                <a:ea typeface="American Typewriter" charset="0"/>
                <a:cs typeface="American Typewriter" charset="0"/>
              </a:rPr>
              <a:t>Transfer Learning:</a:t>
            </a:r>
            <a:r>
              <a:rPr lang="en-US" dirty="0"/>
              <a:t> </a:t>
            </a:r>
            <a:r>
              <a:rPr lang="en-GB" dirty="0"/>
              <a:t>The process of using a pre-trained model that has been trained on a dataset for training and predicting on a new given dataset. </a:t>
            </a:r>
          </a:p>
          <a:p>
            <a:r>
              <a:rPr lang="en-GB" sz="2400" b="1" dirty="0">
                <a:latin typeface="American Typewriter" charset="0"/>
                <a:ea typeface="American Typewriter" charset="0"/>
                <a:cs typeface="American Typewriter" charset="0"/>
              </a:rPr>
              <a:t>Transfer Learning with a pre-trained ConvNet: </a:t>
            </a:r>
          </a:p>
          <a:p>
            <a:pPr lvl="1"/>
            <a:r>
              <a:rPr lang="en-GB" sz="2200" b="1" dirty="0">
                <a:latin typeface="American Typewriter" charset="0"/>
                <a:ea typeface="American Typewriter" charset="0"/>
                <a:cs typeface="American Typewriter" charset="0"/>
              </a:rPr>
              <a:t>Feature Extraction</a:t>
            </a:r>
            <a:r>
              <a:rPr lang="en-GB" sz="2200" dirty="0">
                <a:latin typeface="American Typewriter" charset="0"/>
                <a:ea typeface="American Typewriter" charset="0"/>
                <a:cs typeface="American Typewriter" charset="0"/>
              </a:rPr>
              <a:t>: </a:t>
            </a:r>
            <a:r>
              <a:rPr lang="en-GB" sz="2000" dirty="0"/>
              <a:t>a new classifier, which will be trained from scratch, on top of the pre-trained model</a:t>
            </a:r>
            <a:r>
              <a:rPr lang="en-GB" sz="2400" dirty="0"/>
              <a:t> </a:t>
            </a:r>
            <a:endParaRPr lang="en-GB" sz="2200" dirty="0"/>
          </a:p>
          <a:p>
            <a:pPr lvl="1"/>
            <a:r>
              <a:rPr lang="en-GB" sz="2400" b="1" dirty="0">
                <a:latin typeface="American Typewriter" charset="0"/>
                <a:ea typeface="American Typewriter" charset="0"/>
                <a:cs typeface="American Typewriter" charset="0"/>
              </a:rPr>
              <a:t>Fine-Tuning:</a:t>
            </a:r>
            <a:r>
              <a:rPr lang="en-GB" sz="2400" b="1" dirty="0"/>
              <a:t> </a:t>
            </a:r>
            <a:r>
              <a:rPr lang="en-GB" sz="2000" dirty="0"/>
              <a:t>Using MobileNetV2 architecture, which is pre-trained on the </a:t>
            </a:r>
            <a:r>
              <a:rPr lang="en-GB" sz="2000" b="1" dirty="0"/>
              <a:t>ImageNet dataset</a:t>
            </a:r>
            <a:r>
              <a:rPr lang="en-GB" sz="2000" dirty="0"/>
              <a:t>, a large dataset consisting of 1.4M images and 1000 classes. </a:t>
            </a:r>
            <a:endParaRPr lang="en-US" sz="22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904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5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62607" y="592579"/>
            <a:ext cx="4186248" cy="89989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>
                <a:ln w="349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2000"/>
                    </a:srgbClr>
                  </a:outerShdw>
                </a:effectLst>
                <a:latin typeface="Marker Felt Wide" charset="0"/>
                <a:ea typeface="Marker Felt Wide" charset="0"/>
                <a:cs typeface="Marker Felt Wide" charset="0"/>
              </a:rPr>
              <a:t>Methodologies </a:t>
            </a:r>
            <a:endParaRPr lang="en-US" sz="4800" b="1" dirty="0">
              <a:ln w="3492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72000"/>
                  </a:srgbClr>
                </a:outerShdw>
              </a:effectLst>
              <a:latin typeface="Marker Felt Wide" charset="0"/>
              <a:ea typeface="Marker Felt Wide" charset="0"/>
              <a:cs typeface="Marker Felt Wide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59724" y="1870841"/>
            <a:ext cx="6592176" cy="2688459"/>
          </a:xfrm>
        </p:spPr>
        <p:txBody>
          <a:bodyPr>
            <a:noAutofit/>
          </a:bodyPr>
          <a:lstStyle/>
          <a:p>
            <a:r>
              <a:rPr lang="en-GB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charset="0"/>
                <a:ea typeface="Cambria" charset="0"/>
                <a:cs typeface="Cambria" charset="0"/>
              </a:rPr>
              <a:t>OpenCV’s “deep neural networks” (dnn) module</a:t>
            </a:r>
          </a:p>
          <a:p>
            <a:r>
              <a:rPr lang="en-GB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charset="0"/>
                <a:ea typeface="Cambria" charset="0"/>
                <a:cs typeface="Cambria" charset="0"/>
              </a:rPr>
              <a:t>OpenCV’s face detector based on the Single Shot </a:t>
            </a:r>
            <a:r>
              <a:rPr lang="en-GB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charset="0"/>
                <a:ea typeface="Cambria" charset="0"/>
                <a:cs typeface="Cambria" charset="0"/>
              </a:rPr>
              <a:t>Multibox</a:t>
            </a:r>
            <a:r>
              <a:rPr lang="en-GB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charset="0"/>
                <a:ea typeface="Cambria" charset="0"/>
                <a:cs typeface="Cambria" charset="0"/>
              </a:rPr>
              <a:t> Detector (SSD) framework combined with MobileNetV2 architecture</a:t>
            </a:r>
          </a:p>
          <a:p>
            <a:r>
              <a:rPr lang="en-GB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charset="0"/>
                <a:ea typeface="Cambria" charset="0"/>
                <a:cs typeface="Cambria" charset="0"/>
              </a:rPr>
              <a:t>OpenCV’s </a:t>
            </a:r>
            <a:r>
              <a:rPr lang="en-GB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charset="0"/>
                <a:ea typeface="Cambria" charset="0"/>
                <a:cs typeface="Cambria" charset="0"/>
              </a:rPr>
              <a:t>blobFromImage</a:t>
            </a:r>
            <a:r>
              <a:rPr lang="en-GB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charset="0"/>
                <a:ea typeface="Cambria" charset="0"/>
                <a:cs typeface="Cambria" charset="0"/>
              </a:rPr>
              <a:t> and </a:t>
            </a:r>
            <a:r>
              <a:rPr lang="en-GB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charset="0"/>
                <a:ea typeface="Cambria" charset="0"/>
                <a:cs typeface="Cambria" charset="0"/>
              </a:rPr>
              <a:t>blobFromImages</a:t>
            </a:r>
            <a:r>
              <a:rPr lang="en-GB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charset="0"/>
                <a:ea typeface="Cambria" charset="0"/>
                <a:cs typeface="Cambria" charset="0"/>
              </a:rPr>
              <a:t> to facilitate image pre-processing</a:t>
            </a:r>
          </a:p>
          <a:p>
            <a:r>
              <a:rPr lang="en-GB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charset="0"/>
                <a:ea typeface="Cambria" charset="0"/>
                <a:cs typeface="Cambria" charset="0"/>
              </a:rPr>
              <a:t>Keras </a:t>
            </a:r>
            <a:r>
              <a:rPr lang="en-GB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charset="0"/>
                <a:ea typeface="Cambria" charset="0"/>
                <a:cs typeface="Cambria" charset="0"/>
              </a:rPr>
              <a:t>ImageDataGenerator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008" y="4641381"/>
            <a:ext cx="3001578" cy="2122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373" y="3785160"/>
            <a:ext cx="4650828" cy="2821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37" y="998483"/>
            <a:ext cx="2178677" cy="653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305" y="483298"/>
            <a:ext cx="2106448" cy="1794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00" y="2448911"/>
            <a:ext cx="1769909" cy="1099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2011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62607" y="592579"/>
            <a:ext cx="2178772" cy="89989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  <a:effectLst>
            <a:outerShdw blurRad="50800" dist="50800" dir="5400000" sx="107000" sy="107000" algn="ctr" rotWithShape="0">
              <a:srgbClr val="000000">
                <a:alpha val="63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50800" dist="50800" dir="5400000" sx="108000" sy="108000" algn="ctr" rotWithShape="0">
                    <a:srgbClr val="000000">
                      <a:alpha val="43137"/>
                    </a:srgbClr>
                  </a:outerShdw>
                </a:effectLst>
                <a:latin typeface="Marker Felt Wide" charset="0"/>
                <a:ea typeface="Marker Felt Wide" charset="0"/>
                <a:cs typeface="Marker Felt Wide" charset="0"/>
              </a:rPr>
              <a:t>Results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61792" y="1429408"/>
            <a:ext cx="7083973" cy="120032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effectLst>
            <a:reflection endPos="33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endPos="0" dist="50800" dir="5400000" sy="-100000" algn="bl" rotWithShape="0"/>
                </a:effectLst>
                <a:latin typeface="Marker Felt Thin" charset="0"/>
                <a:ea typeface="Marker Felt Thin" charset="0"/>
                <a:cs typeface="Marker Felt Thin" charset="0"/>
              </a:rPr>
              <a:t>Precision/Recall scores for our mask detection model </a:t>
            </a:r>
            <a:r>
              <a:rPr lang="en-US" sz="360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endPos="0" dist="50800" dir="5400000" sy="-100000" algn="bl" rotWithShape="0"/>
                </a:effectLst>
                <a:latin typeface="Marker Felt Thin" charset="0"/>
                <a:ea typeface="Marker Felt Thin" charset="0"/>
                <a:cs typeface="Marker Felt Thin" charset="0"/>
              </a:rPr>
              <a:t>after training</a:t>
            </a:r>
            <a:endParaRPr lang="en-US" sz="3600" dirty="0">
              <a:ln w="0">
                <a:noFill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endPos="0" dist="50800" dir="5400000" sy="-100000" algn="bl" rotWithShape="0"/>
              </a:effectLst>
              <a:latin typeface="Marker Felt Thin" charset="0"/>
              <a:ea typeface="Marker Felt Thin" charset="0"/>
              <a:cs typeface="Marker Felt Thi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97" y="3247697"/>
            <a:ext cx="7450463" cy="2869325"/>
          </a:xfrm>
          <a:prstGeom prst="rect">
            <a:avLst/>
          </a:prstGeom>
          <a:ln w="57150"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250731" y="5675587"/>
            <a:ext cx="2932386" cy="523220"/>
          </a:xfrm>
          <a:prstGeom prst="rect">
            <a:avLst/>
          </a:prstGeom>
          <a:solidFill>
            <a:srgbClr val="4EAC4C">
              <a:alpha val="78824"/>
            </a:srgb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latin typeface="Baskerville" charset="0"/>
                <a:ea typeface="Baskerville" charset="0"/>
                <a:cs typeface="Baskerville" charset="0"/>
              </a:rPr>
              <a:t>Accuracy = 93%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742" y="3552496"/>
            <a:ext cx="2134158" cy="14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0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57503" y="540027"/>
            <a:ext cx="4207269" cy="78427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" dist="50800" dir="5400000" sx="104000" sy="104000" algn="ctr" rotWithShape="0">
              <a:srgbClr val="000000">
                <a:alpha val="63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chemeClr val="bg1"/>
                </a:solidFill>
                <a:effectLst>
                  <a:glow rad="63500">
                    <a:schemeClr val="accent1">
                      <a:alpha val="40000"/>
                    </a:schemeClr>
                  </a:glow>
                  <a:outerShdw blurRad="50800" dist="50800" dir="5400000" sx="105000" sy="105000" algn="ctr" rotWithShape="0">
                    <a:srgbClr val="000000">
                      <a:alpha val="55000"/>
                    </a:srgbClr>
                  </a:outerShdw>
                </a:effectLst>
                <a:latin typeface="Marker Felt Wide" charset="0"/>
                <a:ea typeface="Marker Felt Wide" charset="0"/>
                <a:cs typeface="Marker Felt Wide" charset="0"/>
              </a:rPr>
              <a:t>Training Curve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17" y="1459951"/>
            <a:ext cx="6796689" cy="5097518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01" y="1986454"/>
            <a:ext cx="2068387" cy="15345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95" y="4335518"/>
            <a:ext cx="2417719" cy="173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37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8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62606" y="592579"/>
            <a:ext cx="3271849" cy="784276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  <a:effectLst>
            <a:glow rad="177800">
              <a:schemeClr val="accent1">
                <a:alpha val="40000"/>
              </a:schemeClr>
            </a:glow>
            <a:outerShdw blurRad="50800" dist="50800" sx="105000" sy="105000" algn="ctr" rotWithShape="0">
              <a:srgbClr val="000000"/>
            </a:outerShdw>
            <a:reflection endPos="0" dir="5400000" sy="-100000" algn="bl" rotWithShape="0"/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chemeClr val="bg1"/>
                </a:solidFill>
                <a:effectLst>
                  <a:glow rad="228600">
                    <a:schemeClr val="accent1">
                      <a:alpha val="40000"/>
                    </a:schemeClr>
                  </a:glow>
                  <a:outerShdw blurRad="279400" dist="50800" dir="5400000" sx="102000" sy="102000" algn="ctr" rotWithShape="0">
                    <a:srgbClr val="000000">
                      <a:alpha val="74000"/>
                    </a:srgbClr>
                  </a:outerShdw>
                </a:effectLst>
                <a:latin typeface="Marker Felt Wide" charset="0"/>
                <a:ea typeface="Marker Felt Wide" charset="0"/>
                <a:cs typeface="Marker Felt Wide" charset="0"/>
              </a:rPr>
              <a:t>Demo Video</a:t>
            </a:r>
          </a:p>
        </p:txBody>
      </p:sp>
      <p:pic>
        <p:nvPicPr>
          <p:cNvPr id="5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094" y="1608083"/>
            <a:ext cx="6558121" cy="4303767"/>
          </a:xfrm>
        </p:spPr>
      </p:pic>
      <p:sp>
        <p:nvSpPr>
          <p:cNvPr id="6" name="TextBox 5"/>
          <p:cNvSpPr txBox="1"/>
          <p:nvPr/>
        </p:nvSpPr>
        <p:spPr>
          <a:xfrm>
            <a:off x="2648607" y="6169572"/>
            <a:ext cx="9080938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                                      		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10386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60634" y="529517"/>
            <a:ext cx="2848305" cy="710704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>
            <a:glow rad="203200">
              <a:schemeClr val="accent1">
                <a:alpha val="32000"/>
              </a:schemeClr>
            </a:glow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bg1"/>
                </a:solidFill>
                <a:effectLst>
                  <a:glow>
                    <a:schemeClr val="accent1"/>
                  </a:glow>
                  <a:outerShdw dist="50800" dir="5400000" sx="106000" sy="106000" algn="ctr" rotWithShape="0">
                    <a:srgbClr val="000000">
                      <a:alpha val="89000"/>
                    </a:srgbClr>
                  </a:outerShdw>
                </a:effectLst>
                <a:latin typeface="Marker Felt Wide" charset="0"/>
                <a:ea typeface="Marker Felt Wide" charset="0"/>
                <a:cs typeface="Marker Felt Wide" charset="0"/>
              </a:rPr>
              <a:t>Conclusion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43283" y="1376854"/>
            <a:ext cx="6859588" cy="2091559"/>
          </a:xfrm>
          <a:gradFill flip="none" rotWithShape="1">
            <a:gsLst>
              <a:gs pos="100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2700000" scaled="1"/>
            <a:tileRect/>
          </a:gradFill>
          <a:ln w="28575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ü"/>
            </a:pPr>
            <a:r>
              <a:rPr lang="en-GB" sz="22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To create our face mask detector, we trained a two-class model with images of people </a:t>
            </a:r>
            <a:r>
              <a:rPr lang="en-GB" sz="2200" b="1" i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wearing masks</a:t>
            </a:r>
            <a:r>
              <a:rPr lang="en-GB" sz="22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 and </a:t>
            </a:r>
            <a:r>
              <a:rPr lang="en-GB" sz="2200" b="1" i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not wearing masks</a:t>
            </a:r>
            <a:r>
              <a:rPr lang="en-GB" sz="2200" i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.</a:t>
            </a:r>
            <a:endParaRPr lang="en-GB" sz="22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>
              <a:buFont typeface="Wingdings" charset="2"/>
              <a:buChar char="ü"/>
            </a:pPr>
            <a:r>
              <a:rPr lang="en-GB" sz="22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We then fine-tuned our model using MobileNetV2 on our </a:t>
            </a:r>
            <a:r>
              <a:rPr lang="en-GB" sz="2200" b="1" i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mask/no mask</a:t>
            </a:r>
            <a:r>
              <a:rPr lang="en-GB" sz="2200" b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 </a:t>
            </a:r>
            <a:r>
              <a:rPr lang="en-GB" sz="22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dataset and obtained an image classifier that was </a:t>
            </a:r>
            <a:r>
              <a:rPr lang="en-GB" sz="2200" b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93% accurate.</a:t>
            </a:r>
          </a:p>
          <a:p>
            <a:pPr>
              <a:buFont typeface="Wingdings" charset="2"/>
              <a:buChar char="ü"/>
            </a:pP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380" y="1213173"/>
            <a:ext cx="2435772" cy="1997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07" y="4529959"/>
            <a:ext cx="2463656" cy="1779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28992" y="3457902"/>
            <a:ext cx="3279228" cy="7694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  <a:prstDash val="solid"/>
          </a:ln>
          <a:effectLst>
            <a:glow rad="279400">
              <a:schemeClr val="accent1">
                <a:alpha val="40000"/>
              </a:schemeClr>
            </a:glow>
            <a:outerShdw blurRad="50800" dist="50800" dir="5400000" sx="93000" sy="93000" algn="ctr" rotWithShape="0">
              <a:srgbClr val="000000">
                <a:alpha val="69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glow>
                    <a:schemeClr val="accent1">
                      <a:alpha val="49000"/>
                    </a:schemeClr>
                  </a:glow>
                  <a:outerShdw blurRad="203200" dist="50800" dir="5400000" sx="104000" sy="104000" algn="ctr" rotWithShape="0">
                    <a:srgbClr val="000000"/>
                  </a:outerShdw>
                </a:effectLst>
                <a:latin typeface="Marker Felt Wide" charset="0"/>
                <a:ea typeface="Marker Felt Wide" charset="0"/>
                <a:cs typeface="Marker Felt Wide" charset="0"/>
              </a:rPr>
              <a:t>Future</a:t>
            </a:r>
            <a:r>
              <a:rPr lang="en-US" sz="44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glow>
                    <a:schemeClr val="accent1">
                      <a:alpha val="49000"/>
                    </a:schemeClr>
                  </a:glow>
                  <a:outerShdw blurRad="203200" dist="50800" dir="5400000" sx="104000" sy="104000" algn="ctr" rotWithShape="0">
                    <a:srgbClr val="000000"/>
                  </a:outerShdw>
                </a:effectLst>
                <a:latin typeface="Marker Felt Wide" charset="0"/>
                <a:ea typeface="Marker Felt Wide" charset="0"/>
                <a:cs typeface="Marker Felt Wide" charset="0"/>
              </a:rPr>
              <a:t> Work</a:t>
            </a:r>
            <a:endParaRPr lang="en-US" sz="44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glow>
                  <a:schemeClr val="accent1">
                    <a:alpha val="49000"/>
                  </a:schemeClr>
                </a:glow>
                <a:outerShdw blurRad="203200" dist="50800" dir="5400000" sx="104000" sy="104000" algn="ctr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35973" y="4322215"/>
            <a:ext cx="7987862" cy="2462213"/>
          </a:xfrm>
          <a:prstGeom prst="rect">
            <a:avLst/>
          </a:prstGeom>
          <a:gradFill flip="none" rotWithShape="1">
            <a:gsLst>
              <a:gs pos="0">
                <a:schemeClr val="bg2">
                  <a:tint val="90000"/>
                  <a:satMod val="92000"/>
                  <a:lumMod val="32000"/>
                  <a:lumOff val="68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5400000" scaled="1"/>
            <a:tileRect/>
          </a:gra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GB" sz="2200" dirty="0">
                <a:latin typeface="Georgia" charset="0"/>
                <a:ea typeface="Georgia" charset="0"/>
                <a:cs typeface="Georgia" charset="0"/>
              </a:rPr>
              <a:t>We should train a two-class object detector that consists of a </a:t>
            </a:r>
            <a:r>
              <a:rPr lang="en-GB" sz="2200" b="1" dirty="0">
                <a:latin typeface="Georgia" charset="0"/>
                <a:ea typeface="Georgia" charset="0"/>
                <a:cs typeface="Georgia" charset="0"/>
              </a:rPr>
              <a:t>‘with_mask’</a:t>
            </a:r>
            <a:r>
              <a:rPr lang="en-GB" sz="2200" dirty="0">
                <a:latin typeface="Georgia" charset="0"/>
                <a:ea typeface="Georgia" charset="0"/>
                <a:cs typeface="Georgia" charset="0"/>
              </a:rPr>
              <a:t> class and </a:t>
            </a:r>
            <a:r>
              <a:rPr lang="en-GB" sz="2200" b="1" dirty="0">
                <a:latin typeface="Georgia" charset="0"/>
                <a:ea typeface="Georgia" charset="0"/>
                <a:cs typeface="Georgia" charset="0"/>
              </a:rPr>
              <a:t>‘without_mask’</a:t>
            </a:r>
            <a:r>
              <a:rPr lang="en-GB" sz="2200" dirty="0">
                <a:latin typeface="Georgia" charset="0"/>
                <a:ea typeface="Georgia" charset="0"/>
                <a:cs typeface="Georgia" charset="0"/>
              </a:rPr>
              <a:t> class. </a:t>
            </a:r>
          </a:p>
          <a:p>
            <a:pPr marL="342900" indent="-342900">
              <a:buFont typeface="Wingdings" charset="2"/>
              <a:buChar char="§"/>
            </a:pPr>
            <a:r>
              <a:rPr lang="en-GB" sz="2200" dirty="0">
                <a:latin typeface="Georgia" charset="0"/>
                <a:ea typeface="Georgia" charset="0"/>
                <a:cs typeface="Georgia" charset="0"/>
              </a:rPr>
              <a:t>This approach reduces our computer vision pipeline to a single step — rather than applying face detection and then our face mask detector model </a:t>
            </a:r>
            <a:endParaRPr lang="en-GB" sz="2200" b="1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GB" sz="2200" dirty="0">
                <a:latin typeface="Georgia" charset="0"/>
                <a:ea typeface="Georgia" charset="0"/>
                <a:cs typeface="Georgia" charset="0"/>
              </a:rPr>
              <a:t>Developing an Android and/or Web Application for the same in future.</a:t>
            </a:r>
          </a:p>
        </p:txBody>
      </p:sp>
    </p:spTree>
    <p:extLst>
      <p:ext uri="{BB962C8B-B14F-4D97-AF65-F5344CB8AC3E}">
        <p14:creationId xmlns:p14="http://schemas.microsoft.com/office/powerpoint/2010/main" val="1739411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99545" y="529517"/>
            <a:ext cx="3103682" cy="81668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>
            <a:glow rad="203200">
              <a:schemeClr val="tx1">
                <a:alpha val="40000"/>
              </a:schemeClr>
            </a:glow>
            <a:outerShdw blurRad="50800" dist="50800" dir="5400000" sx="106000" sy="106000" algn="ctr" rotWithShape="0">
              <a:srgbClr val="000000">
                <a:alpha val="43137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ln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bg1"/>
                </a:solidFill>
                <a:effectLst>
                  <a:glow rad="317500">
                    <a:schemeClr val="accent1">
                      <a:alpha val="40000"/>
                    </a:schemeClr>
                  </a:glow>
                  <a:outerShdw blurRad="50800" dist="50800" dir="5400000" sx="103000" sy="103000" algn="ctr" rotWithShape="0">
                    <a:srgbClr val="000000">
                      <a:alpha val="43137"/>
                    </a:srgbClr>
                  </a:outerShdw>
                  <a:reflection endPos="0" dir="5400000" sy="-100000" algn="bl" rotWithShape="0"/>
                </a:effectLst>
                <a:latin typeface="Marker Felt Wide" charset="0"/>
                <a:ea typeface="Marker Felt Wide" charset="0"/>
                <a:cs typeface="Marker Felt Wide" charset="0"/>
              </a:rPr>
              <a:t>References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463" y="1723696"/>
            <a:ext cx="2030226" cy="1466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11" y="4035972"/>
            <a:ext cx="2363564" cy="175522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105400" y="584200"/>
            <a:ext cx="6855372" cy="6189717"/>
          </a:xfr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139700" dist="50800" algn="ctr" rotWithShape="0">
              <a:srgbClr val="000000"/>
            </a:outerShdw>
          </a:effectLst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GB" sz="12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4"/>
              </a:rPr>
              <a:t>[1] </a:t>
            </a:r>
            <a:r>
              <a:rPr lang="en-GB" sz="1200" b="1" i="1" u="sng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4"/>
              </a:rPr>
              <a:t>https://keras.io/api/applications/mobilenet/ - mobilenetv2-function</a:t>
            </a:r>
            <a:endParaRPr lang="en-GB" sz="1200" b="1" i="1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  <a:p>
            <a:pPr>
              <a:buFont typeface="Wingdings" charset="2"/>
              <a:buChar char="q"/>
            </a:pPr>
            <a:r>
              <a:rPr lang="en-GB" sz="12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5"/>
              </a:rPr>
              <a:t>[2] </a:t>
            </a:r>
            <a:r>
              <a:rPr lang="en-GB" sz="1200" b="1" i="1" u="sng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5"/>
              </a:rPr>
              <a:t>https://arxiv.org/abs/1704.04861</a:t>
            </a:r>
            <a:endParaRPr lang="en-GB" sz="1200" b="1" i="1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  <a:p>
            <a:pPr>
              <a:buFont typeface="Wingdings" charset="2"/>
              <a:buChar char="q"/>
            </a:pPr>
            <a:r>
              <a:rPr lang="en-GB" sz="12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6"/>
              </a:rPr>
              <a:t>[3] </a:t>
            </a:r>
            <a:r>
              <a:rPr lang="en-GB" sz="1200" b="1" i="1" u="sng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6"/>
              </a:rPr>
              <a:t>https://www.pyimagesearch.com/2019/06/03/fine-tuning-with-keras-and-deep-learning/</a:t>
            </a:r>
            <a:r>
              <a:rPr lang="en-GB" sz="1200" b="1" i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</a:p>
          <a:p>
            <a:pPr>
              <a:buFont typeface="Wingdings" charset="2"/>
              <a:buChar char="q"/>
            </a:pPr>
            <a:r>
              <a:rPr lang="en-GB" sz="12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7"/>
              </a:rPr>
              <a:t>[4] </a:t>
            </a:r>
            <a:r>
              <a:rPr lang="en-GB" sz="1200" b="1" i="1" u="sng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7"/>
              </a:rPr>
              <a:t>https://github.com/X-zhangyang/Real-World-Masked-Face-Dataset</a:t>
            </a:r>
            <a:endParaRPr lang="en-GB" sz="1200" b="1" i="1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  <a:p>
            <a:pPr>
              <a:buFont typeface="Wingdings" charset="2"/>
              <a:buChar char="q"/>
            </a:pPr>
            <a:r>
              <a:rPr lang="en-GB" sz="12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8"/>
              </a:rPr>
              <a:t>[5] </a:t>
            </a:r>
            <a:r>
              <a:rPr lang="en-GB" sz="1200" b="1" i="1" u="sng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8"/>
              </a:rPr>
              <a:t>https://github.com/AIZOOTech/FaceMaskDetection</a:t>
            </a:r>
            <a:endParaRPr lang="en-GB" sz="1200" b="1" i="1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  <a:p>
            <a:pPr>
              <a:buFont typeface="Wingdings" charset="2"/>
              <a:buChar char="q"/>
            </a:pPr>
            <a:r>
              <a:rPr lang="en-GB" sz="12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9"/>
              </a:rPr>
              <a:t>[6] </a:t>
            </a:r>
            <a:r>
              <a:rPr lang="en-GB" sz="1200" b="1" i="1" u="sng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9"/>
              </a:rPr>
              <a:t>https://www.pyimagesearch.com/2018/04/09/how-to-quickly-build-a-deep-learning-image-dataset/</a:t>
            </a:r>
            <a:endParaRPr lang="en-GB" sz="1200" b="1" i="1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  <a:p>
            <a:pPr>
              <a:buFont typeface="Wingdings" charset="2"/>
              <a:buChar char="q"/>
            </a:pPr>
            <a:r>
              <a:rPr lang="en-GB" sz="12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10"/>
              </a:rPr>
              <a:t>[7] </a:t>
            </a:r>
            <a:r>
              <a:rPr lang="en-GB" sz="1200" b="1" i="1" u="sng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10"/>
              </a:rPr>
              <a:t>https://gogul.dev/software/flower-recognition-deep-learning</a:t>
            </a:r>
            <a:endParaRPr lang="en-GB" sz="1200" b="1" i="1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  <a:p>
            <a:pPr>
              <a:buFont typeface="Wingdings" charset="2"/>
              <a:buChar char="q"/>
            </a:pPr>
            <a:r>
              <a:rPr lang="en-GB" sz="12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11"/>
              </a:rPr>
              <a:t>[8] </a:t>
            </a:r>
            <a:r>
              <a:rPr lang="en-GB" sz="1200" b="1" i="1" u="sng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11"/>
              </a:rPr>
              <a:t>https://www.tensorflow.org/tutorials/images/transfer_learning</a:t>
            </a:r>
            <a:endParaRPr lang="en-GB" sz="1200" b="1" i="1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  <a:p>
            <a:pPr>
              <a:buFont typeface="Wingdings" charset="2"/>
              <a:buChar char="q"/>
            </a:pPr>
            <a:r>
              <a:rPr lang="en-GB" sz="12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12"/>
              </a:rPr>
              <a:t>[9] </a:t>
            </a:r>
            <a:r>
              <a:rPr lang="en-GB" sz="1200" b="1" i="1" u="sng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12"/>
              </a:rPr>
              <a:t>https://towardsdatascience.com/detecting-faces-with-python-and-opencv-face-detection-neural-network-f72890ae531c</a:t>
            </a:r>
            <a:endParaRPr lang="en-GB" sz="1200" b="1" i="1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  <a:p>
            <a:pPr>
              <a:buFont typeface="Wingdings" charset="2"/>
              <a:buChar char="q"/>
            </a:pPr>
            <a:r>
              <a:rPr lang="en-GB" sz="12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13"/>
              </a:rPr>
              <a:t>[10] </a:t>
            </a:r>
            <a:r>
              <a:rPr lang="en-GB" sz="1200" b="1" i="1" u="sng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13"/>
              </a:rPr>
              <a:t>https://www.indulgexpress.com/msociety/2020/may/04/hyderabad-company-launches-ai-based-surveillance-tech-to-detect-face-mask-and-social-distancing-viol-24656.html</a:t>
            </a:r>
            <a:endParaRPr lang="en-GB" sz="1200" b="1" i="1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  <a:p>
            <a:pPr>
              <a:buFont typeface="Wingdings" charset="2"/>
              <a:buChar char="q"/>
            </a:pPr>
            <a:r>
              <a:rPr lang="en-GB" sz="12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14"/>
              </a:rPr>
              <a:t>[11] </a:t>
            </a:r>
            <a:r>
              <a:rPr lang="en-GB" sz="1200" b="1" i="1" u="sng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14"/>
              </a:rPr>
              <a:t>https://www.engadget.com/uber-face-mask-detection-technology-184137514.html</a:t>
            </a:r>
            <a:endParaRPr lang="en-GB" sz="1200" b="1" i="1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  <a:p>
            <a:pPr>
              <a:buFont typeface="Wingdings" charset="2"/>
              <a:buChar char="q"/>
            </a:pPr>
            <a:r>
              <a:rPr lang="en-GB" sz="12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15"/>
              </a:rPr>
              <a:t>[12] </a:t>
            </a:r>
            <a:r>
              <a:rPr lang="en-GB" sz="1200" b="1" i="1" u="sng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15"/>
              </a:rPr>
              <a:t>https://www.leewayhertz.com/face-mask-detection-system/</a:t>
            </a:r>
            <a:endParaRPr lang="en-GB" sz="1200" b="1" i="1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  <a:p>
            <a:pPr>
              <a:buFont typeface="Wingdings" charset="2"/>
              <a:buChar char="q"/>
            </a:pPr>
            <a:r>
              <a:rPr lang="en-GB" sz="12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16"/>
              </a:rPr>
              <a:t>[13] </a:t>
            </a:r>
            <a:r>
              <a:rPr lang="en-GB" sz="1200" b="1" i="1" u="sng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16"/>
              </a:rPr>
              <a:t>https://www.thehansindia.com/telangana/hyderabad-cameras-to-detect-face-masks-test-temp-soon-619505</a:t>
            </a:r>
            <a:endParaRPr lang="en-GB" sz="1200" b="1" i="1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  <a:p>
            <a:pPr>
              <a:buFont typeface="Wingdings" charset="2"/>
              <a:buChar char="q"/>
            </a:pPr>
            <a:r>
              <a:rPr lang="en-GB" sz="12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17"/>
              </a:rPr>
              <a:t>[14] </a:t>
            </a:r>
            <a:r>
              <a:rPr lang="en-GB" sz="1200" b="1" i="1" u="sng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17"/>
              </a:rPr>
              <a:t>https://www.kaggle.com/chandrikadeb/face-mask-dataset</a:t>
            </a:r>
            <a:endParaRPr lang="en-GB" sz="1200" b="1" i="1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  <a:p>
            <a:pPr>
              <a:buFont typeface="Wingdings" charset="2"/>
              <a:buChar char="q"/>
            </a:pPr>
            <a:r>
              <a:rPr lang="en-GB" sz="12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18"/>
              </a:rPr>
              <a:t>[15] </a:t>
            </a:r>
            <a:r>
              <a:rPr lang="en-GB" sz="1200" b="1" i="1" u="sng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  <a:hlinkClick r:id="rId18"/>
              </a:rPr>
              <a:t>https://www.pyimagesearch.com/2019/07/08/keras-imagedatagenerator-and-data-augmentation/</a:t>
            </a:r>
            <a:endParaRPr lang="en-GB" sz="1200" b="1" i="1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16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92925" y="557048"/>
            <a:ext cx="8911687" cy="101950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latin typeface="Marker Felt Wide" charset="0"/>
                <a:ea typeface="Marker Felt Wide" charset="0"/>
                <a:cs typeface="Marker Felt Wide" charset="0"/>
              </a:rPr>
              <a:t>Presentation Outline</a:t>
            </a:r>
            <a:r>
              <a:rPr lang="en-US" sz="4800" b="1" dirty="0">
                <a:latin typeface="Marker Felt Thin" charset="0"/>
                <a:ea typeface="Marker Felt Thin" charset="0"/>
                <a:cs typeface="Marker Felt Thin" charset="0"/>
              </a:rPr>
              <a:t>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652889" y="1553874"/>
            <a:ext cx="9371012" cy="5134793"/>
          </a:xfrm>
        </p:spPr>
        <p:txBody>
          <a:bodyPr>
            <a:normAutofit/>
          </a:bodyPr>
          <a:lstStyle/>
          <a:p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charset="0"/>
                <a:ea typeface="Georgia" charset="0"/>
                <a:cs typeface="Georgia" charset="0"/>
              </a:rPr>
              <a:t>Problem Definition</a:t>
            </a:r>
          </a:p>
          <a:p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charset="0"/>
                <a:ea typeface="Georgia" charset="0"/>
                <a:cs typeface="Georgia" charset="0"/>
              </a:rPr>
              <a:t>Objectives</a:t>
            </a:r>
          </a:p>
          <a:p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charset="0"/>
                <a:ea typeface="Georgia" charset="0"/>
                <a:cs typeface="Georgia" charset="0"/>
              </a:rPr>
              <a:t>Related Works</a:t>
            </a:r>
          </a:p>
          <a:p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charset="0"/>
                <a:ea typeface="Georgia" charset="0"/>
                <a:cs typeface="Georgia" charset="0"/>
              </a:rPr>
              <a:t>Requirement Specification</a:t>
            </a:r>
          </a:p>
          <a:p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charset="0"/>
                <a:ea typeface="Georgia" charset="0"/>
                <a:cs typeface="Georgia" charset="0"/>
              </a:rPr>
              <a:t>UML Diagrams</a:t>
            </a:r>
          </a:p>
          <a:p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charset="0"/>
                <a:ea typeface="Georgia" charset="0"/>
                <a:cs typeface="Georgia" charset="0"/>
              </a:rPr>
              <a:t>Algorithms/Methodologies Used</a:t>
            </a:r>
          </a:p>
          <a:p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charset="0"/>
                <a:ea typeface="Georgia" charset="0"/>
                <a:cs typeface="Georgia" charset="0"/>
              </a:rPr>
              <a:t>Results and Demo</a:t>
            </a:r>
          </a:p>
          <a:p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charset="0"/>
                <a:ea typeface="Georgia" charset="0"/>
                <a:cs typeface="Georgia" charset="0"/>
              </a:rPr>
              <a:t>Conclusion/Future Work</a:t>
            </a:r>
          </a:p>
          <a:p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charset="0"/>
                <a:ea typeface="Georgia" charset="0"/>
                <a:cs typeface="Georgia" charset="0"/>
              </a:rPr>
              <a:t>References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602" y="1789509"/>
            <a:ext cx="3261115" cy="2509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831" y="4282965"/>
            <a:ext cx="3024169" cy="25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55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4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62608" y="476965"/>
            <a:ext cx="8911687" cy="826318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Marker Felt Wide" charset="0"/>
                <a:ea typeface="Marker Felt Wide" charset="0"/>
                <a:cs typeface="Marker Felt Wide" charset="0"/>
              </a:rPr>
              <a:t>Problem Definition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49158" y="1542927"/>
            <a:ext cx="5948856" cy="166199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GB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oudy Old Style" charset="0"/>
                <a:ea typeface="Goudy Old Style" charset="0"/>
                <a:cs typeface="Goudy Old Style" charset="0"/>
              </a:rPr>
              <a:t>Whether people are abiding by the rules and regulations to wear protective masks at public places.</a:t>
            </a:r>
          </a:p>
          <a:p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6896" y="3163614"/>
            <a:ext cx="5875282" cy="954107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 means to ensure that the safety guidelines are followed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75035" y="4298731"/>
            <a:ext cx="5171090" cy="95410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oudy Old Style" charset="0"/>
                <a:ea typeface="Goudy Old Style" charset="0"/>
                <a:cs typeface="Goudy Old Style" charset="0"/>
              </a:rPr>
              <a:t>Absence of large datasets of real ‘with_mask’ images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10704" y="5475891"/>
            <a:ext cx="5801710" cy="954107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 efficient face mask detection application implemented till now!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01" y="1765739"/>
            <a:ext cx="2806664" cy="22912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960" y="2795751"/>
            <a:ext cx="2308655" cy="15923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766" y="3846787"/>
            <a:ext cx="1549994" cy="15499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93" y="5391806"/>
            <a:ext cx="2224975" cy="125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13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7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88732" y="561048"/>
            <a:ext cx="8911687" cy="847338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Marker Felt Wide" charset="0"/>
                <a:ea typeface="Marker Felt Wide" charset="0"/>
                <a:cs typeface="Marker Felt Wide" charset="0"/>
              </a:rPr>
              <a:t>Objectives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20967" y="1334813"/>
            <a:ext cx="7609489" cy="954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marL="457200" lvl="0" indent="-457200">
              <a:buFont typeface="Wingdings" charset="2"/>
              <a:buChar char="ü"/>
            </a:pPr>
            <a:r>
              <a:rPr lang="en-US" sz="2800" b="1" dirty="0">
                <a:latin typeface="Goudy Old Style" charset="0"/>
                <a:ea typeface="Goudy Old Style" charset="0"/>
                <a:cs typeface="Goudy Old Style" charset="0"/>
              </a:rPr>
              <a:t>To train a custom deep learning model to detect whether a person is wearing a mask or not.</a:t>
            </a:r>
            <a:endParaRPr lang="en-GB" sz="2800" b="1" dirty="0">
              <a:latin typeface="Goudy Old Style" charset="0"/>
              <a:ea typeface="Goudy Old Style" charset="0"/>
              <a:cs typeface="Goudy Old Styl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1145" y="2606566"/>
            <a:ext cx="7630509" cy="954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marL="457200" lvl="0" indent="-457200">
              <a:buFont typeface="Wingdings" charset="2"/>
              <a:buChar char="ü"/>
            </a:pPr>
            <a:r>
              <a:rPr lang="en-US" sz="2800" b="1" dirty="0">
                <a:latin typeface="Goudy Old Style" charset="0"/>
                <a:ea typeface="Goudy Old Style" charset="0"/>
                <a:cs typeface="Goudy Old Style" charset="0"/>
              </a:rPr>
              <a:t>To develop a custom dataset of real with_mask images with Search APIs and existing datasets.</a:t>
            </a:r>
            <a:endParaRPr lang="en-GB" sz="2800" b="1" dirty="0">
              <a:latin typeface="Goudy Old Style" charset="0"/>
              <a:ea typeface="Goudy Old Style" charset="0"/>
              <a:cs typeface="Goudy Old Styl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27834" y="4151587"/>
            <a:ext cx="5696608" cy="954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marL="457200" lvl="0" indent="-457200">
              <a:buFont typeface="Wingdings" charset="2"/>
              <a:buChar char="ü"/>
            </a:pPr>
            <a:r>
              <a:rPr lang="en-US" sz="2800" b="1" dirty="0">
                <a:latin typeface="Goudy Old Style" charset="0"/>
                <a:ea typeface="Goudy Old Style" charset="0"/>
                <a:cs typeface="Goudy Old Style" charset="0"/>
              </a:rPr>
              <a:t>To implement the trained model to detect masks in images/videos. </a:t>
            </a:r>
            <a:endParaRPr lang="en-GB" sz="2800" b="1" dirty="0">
              <a:latin typeface="Goudy Old Style" charset="0"/>
              <a:ea typeface="Goudy Old Style" charset="0"/>
              <a:cs typeface="Goudy Old Styl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90042" y="5633546"/>
            <a:ext cx="4950371" cy="954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ü"/>
            </a:pPr>
            <a:r>
              <a:rPr lang="en-US" sz="2800" b="1" dirty="0">
                <a:latin typeface="Goudy Old Style" charset="0"/>
                <a:ea typeface="Goudy Old Style" charset="0"/>
                <a:cs typeface="Goudy Old Style" charset="0"/>
              </a:rPr>
              <a:t>The model is expected to give an accuracy of 90% and above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353" y="2522483"/>
            <a:ext cx="2276718" cy="16030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34" y="3815252"/>
            <a:ext cx="2593681" cy="15975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901" y="5193112"/>
            <a:ext cx="2377528" cy="157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1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14855" y="172166"/>
            <a:ext cx="8911687" cy="97346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Marker Felt Wide" charset="0"/>
                <a:ea typeface="Marker Felt Wide" charset="0"/>
                <a:cs typeface="Marker Felt Wide" charset="0"/>
              </a:rPr>
              <a:t>Related 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12" y="1042215"/>
            <a:ext cx="3777237" cy="2720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2938" y="1597572"/>
            <a:ext cx="2301766" cy="1815882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3500000" scaled="1"/>
            <a:tileRect/>
          </a:gradFill>
          <a:ln w="31750" cmpd="sng">
            <a:solidFill>
              <a:schemeClr val="tx1"/>
            </a:solidFill>
          </a:ln>
          <a:effectLst>
            <a:glow rad="342900">
              <a:schemeClr val="accent1">
                <a:alpha val="48000"/>
              </a:schemeClr>
            </a:glow>
            <a:reflection endPos="0" dir="5400000" sy="-100000" algn="bl" rotWithShape="0"/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ker Felt Thin" charset="0"/>
                <a:ea typeface="Marker Felt Thin" charset="0"/>
                <a:cs typeface="Marker Felt Thin" charset="0"/>
              </a:rPr>
              <a:t>PROPOSED</a:t>
            </a:r>
            <a:r>
              <a:rPr lang="en-US" sz="1600" b="1" dirty="0">
                <a:solidFill>
                  <a:srgbClr val="C00000"/>
                </a:solidFill>
                <a:latin typeface="Marker Felt Thin" charset="0"/>
                <a:ea typeface="Marker Felt Thin" charset="0"/>
                <a:cs typeface="Marker Felt Thin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Marker Felt Thin" charset="0"/>
                <a:ea typeface="Marker Felt Thin" charset="0"/>
                <a:cs typeface="Marker Felt Thin" charset="0"/>
              </a:rPr>
              <a:t>IDEAS</a:t>
            </a:r>
            <a:endParaRPr lang="en-US" sz="2400" b="1" dirty="0">
              <a:solidFill>
                <a:srgbClr val="C00000"/>
              </a:solidFill>
              <a:latin typeface="Marker Felt Thin" charset="0"/>
              <a:ea typeface="Marker Felt Thin" charset="0"/>
              <a:cs typeface="Marker Felt Thin" charset="0"/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Marker Felt Thin" charset="0"/>
                <a:ea typeface="Marker Felt Thin" charset="0"/>
                <a:cs typeface="Marker Felt Thin" charset="0"/>
              </a:rPr>
              <a:t>(still not implemented)</a:t>
            </a:r>
            <a:endParaRPr lang="en-US" sz="1600" b="1" dirty="0">
              <a:solidFill>
                <a:srgbClr val="C00000"/>
              </a:solidFill>
              <a:latin typeface="Marker Felt Thin" charset="0"/>
              <a:ea typeface="Marker Felt Thin" charset="0"/>
              <a:cs typeface="Marker Felt Thi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596" y="1190547"/>
            <a:ext cx="3090479" cy="4201260"/>
          </a:xfrm>
          <a:prstGeom prst="rect">
            <a:avLst/>
          </a:prstGeom>
        </p:spPr>
      </p:pic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51" y="4099033"/>
            <a:ext cx="4101370" cy="2307021"/>
          </a:xfrm>
        </p:spPr>
      </p:pic>
      <p:sp>
        <p:nvSpPr>
          <p:cNvPr id="9" name="TextBox 8"/>
          <p:cNvSpPr txBox="1"/>
          <p:nvPr/>
        </p:nvSpPr>
        <p:spPr>
          <a:xfrm>
            <a:off x="1576550" y="3594538"/>
            <a:ext cx="440383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pperplate" charset="0"/>
                <a:ea typeface="Copperplate" charset="0"/>
                <a:cs typeface="Copperplate" charset="0"/>
              </a:rPr>
              <a:t>Karnataka (Vehant Technologies)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71034" y="5370787"/>
            <a:ext cx="325820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pperplate" charset="0"/>
                <a:ea typeface="Copperplate" charset="0"/>
                <a:cs typeface="Copperplate" charset="0"/>
              </a:rPr>
              <a:t>Leewayhertz software solutions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53103" y="6264165"/>
            <a:ext cx="413056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charset="0"/>
                <a:ea typeface="Copperplate" charset="0"/>
                <a:cs typeface="Copperplate" charset="0"/>
              </a:rPr>
              <a:t>Uber Technologies</a:t>
            </a:r>
          </a:p>
        </p:txBody>
      </p:sp>
    </p:spTree>
    <p:extLst>
      <p:ext uri="{BB962C8B-B14F-4D97-AF65-F5344CB8AC3E}">
        <p14:creationId xmlns:p14="http://schemas.microsoft.com/office/powerpoint/2010/main" val="1398592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20567" y="529517"/>
            <a:ext cx="8911687" cy="857849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Marker Felt Wide" charset="0"/>
                <a:ea typeface="Marker Felt Wide" charset="0"/>
                <a:cs typeface="Marker Felt Wide" charset="0"/>
              </a:rPr>
              <a:t>Requirement Specification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69626" y="1692165"/>
            <a:ext cx="4477408" cy="584775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reflection stA="55000" endPos="56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Marker Felt Thin" charset="0"/>
                <a:ea typeface="Marker Felt Thin" charset="0"/>
                <a:cs typeface="Marker Felt Thin" charset="0"/>
              </a:rPr>
              <a:t>Functional Requirements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85544" y="2769476"/>
            <a:ext cx="9354208" cy="4088524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Ø"/>
            </a:pPr>
            <a:r>
              <a:rPr lang="en-GB" sz="20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R1: The system must have an unbiased, over 1500+ images with/without mask dataset which unique images in train and test phases.</a:t>
            </a:r>
          </a:p>
          <a:p>
            <a:pPr>
              <a:buFont typeface="Wingdings" charset="2"/>
              <a:buChar char="Ø"/>
            </a:pPr>
            <a:r>
              <a:rPr lang="en-GB" sz="20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R2: The system must be able to detect faces in images or video stream and extract each face’s Region of Interest (ROI).</a:t>
            </a:r>
          </a:p>
          <a:p>
            <a:pPr>
              <a:buFont typeface="Wingdings" charset="2"/>
              <a:buChar char="Ø"/>
            </a:pPr>
            <a:r>
              <a:rPr lang="en-GB" sz="20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R3: There must not be any object between the system and the face of the user for a successful detection and hence the face mask detection.</a:t>
            </a:r>
          </a:p>
          <a:p>
            <a:pPr>
              <a:buFont typeface="Wingdings" charset="2"/>
              <a:buChar char="Ø"/>
            </a:pPr>
            <a:r>
              <a:rPr lang="en-GB" sz="20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R4: Correctly able to detect masks in ‘png’, ‘jpg’, ‘jpeg’, and ‘gif’ format images and on human faces on every frame in a live video.</a:t>
            </a:r>
          </a:p>
          <a:p>
            <a:pPr>
              <a:buFont typeface="Wingdings" charset="2"/>
              <a:buChar char="Ø"/>
            </a:pPr>
            <a:r>
              <a:rPr lang="en-IN" sz="20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R5: The results must be showing the probability along with the label of ‘Mask’ or ‘No Mask’.</a:t>
            </a:r>
            <a:endParaRPr lang="en-US" sz="20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155" y="998483"/>
            <a:ext cx="2027215" cy="174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88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5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86152" y="830316"/>
            <a:ext cx="5171089" cy="584775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  <a:effectLst>
            <a:reflection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arker Felt Thin" charset="0"/>
                <a:ea typeface="Marker Felt Thin" charset="0"/>
                <a:cs typeface="Marker Felt Thin" charset="0"/>
              </a:rPr>
              <a:t>Non-Functional Requirements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359" y="773525"/>
            <a:ext cx="2259724" cy="169375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85848" y="2375338"/>
            <a:ext cx="9438290" cy="425143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GB" sz="20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R1: The face should be localized by detecting the facial landmarks and the background must be ignored.</a:t>
            </a:r>
          </a:p>
          <a:p>
            <a:pPr>
              <a:buFont typeface="Wingdings" charset="2"/>
              <a:buChar char="Ø"/>
            </a:pPr>
            <a:r>
              <a:rPr lang="en-GB" sz="20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R2: The user must not move his/her face out of camera’s sight in order to get correct results and background must not be too bright or too dark.</a:t>
            </a:r>
          </a:p>
          <a:p>
            <a:pPr>
              <a:buFont typeface="Wingdings" charset="2"/>
              <a:buChar char="Ø"/>
            </a:pPr>
            <a:r>
              <a:rPr lang="en-GB" sz="20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R3: The system must be portable and can be applied to embedded devices with limited computational capacity (ex., Raspberry Pi, Google Coral, NVIDIA Jetson Nano, etc.).</a:t>
            </a:r>
          </a:p>
          <a:p>
            <a:pPr>
              <a:buFont typeface="Wingdings" charset="2"/>
              <a:buChar char="Ø"/>
            </a:pPr>
            <a:r>
              <a:rPr lang="en-GB" sz="20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R4: The output response operation must be fast and under 5 seconds per person.</a:t>
            </a:r>
          </a:p>
          <a:p>
            <a:pPr>
              <a:buFont typeface="Wingdings" charset="2"/>
              <a:buChar char="Ø"/>
            </a:pPr>
            <a:r>
              <a:rPr lang="en-GB" sz="20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R5: The system should be easy for usability and self-descriptive for maintenance purposes.</a:t>
            </a:r>
          </a:p>
        </p:txBody>
      </p:sp>
    </p:spTree>
    <p:extLst>
      <p:ext uri="{BB962C8B-B14F-4D97-AF65-F5344CB8AC3E}">
        <p14:creationId xmlns:p14="http://schemas.microsoft.com/office/powerpoint/2010/main" val="9579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8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62607" y="592579"/>
            <a:ext cx="8911687" cy="805297"/>
          </a:xfrm>
        </p:spPr>
        <p:txBody>
          <a:bodyPr>
            <a:noAutofit/>
          </a:bodyPr>
          <a:lstStyle/>
          <a:p>
            <a:r>
              <a:rPr lang="en-US" sz="4800" b="1" dirty="0">
                <a:latin typeface="Marker Felt Wide" charset="0"/>
                <a:ea typeface="Marker Felt Wide" charset="0"/>
                <a:cs typeface="Marker Felt Wide" charset="0"/>
              </a:rPr>
              <a:t>UML Diagrams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23855" y="1703168"/>
            <a:ext cx="3961579" cy="523220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  <a:effectLst>
            <a:outerShdw blurRad="2032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pperplate Gothic Bold" charset="0"/>
                <a:ea typeface="Copperplate Gothic Bold" charset="0"/>
                <a:cs typeface="Copperplate Gothic Bold" charset="0"/>
              </a:rPr>
              <a:t>Sequence Diagram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00" y="2543503"/>
            <a:ext cx="9337782" cy="3988457"/>
          </a:xfr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1027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6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60028" y="809295"/>
            <a:ext cx="3878317" cy="523220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8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pperplate Gothic Bold" charset="0"/>
                <a:ea typeface="Copperplate Gothic Bold" charset="0"/>
                <a:cs typeface="Copperplate Gothic Bold" charset="0"/>
              </a:rPr>
              <a:t>Use Case Diagram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7171" y="3279227"/>
            <a:ext cx="41726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rker Felt Thin" charset="0"/>
                <a:ea typeface="Marker Felt Thin" charset="0"/>
                <a:cs typeface="Marker Felt Thin" charset="0"/>
              </a:rPr>
              <a:t>Use Case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rker Felt Thin" charset="0"/>
                <a:ea typeface="Marker Felt Thin" charset="0"/>
                <a:cs typeface="Marker Felt Thin" charset="0"/>
              </a:rPr>
              <a:t>Diagram for Face Mask </a:t>
            </a:r>
            <a:r>
              <a:rPr 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rker Felt Thin" charset="0"/>
                <a:ea typeface="Marker Felt Thin" charset="0"/>
                <a:cs typeface="Marker Felt Thin" charset="0"/>
              </a:rPr>
              <a:t>Detection System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rker Felt Thin" charset="0"/>
              <a:ea typeface="Marker Felt Thin" charset="0"/>
              <a:cs typeface="Marker Felt Thin" charset="0"/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28" y="988817"/>
            <a:ext cx="5614638" cy="5869183"/>
          </a:xfrm>
        </p:spPr>
      </p:pic>
    </p:spTree>
    <p:extLst>
      <p:ext uri="{BB962C8B-B14F-4D97-AF65-F5344CB8AC3E}">
        <p14:creationId xmlns:p14="http://schemas.microsoft.com/office/powerpoint/2010/main" val="69987361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63</TotalTime>
  <Words>1008</Words>
  <Application>Microsoft Office PowerPoint</Application>
  <PresentationFormat>Widescreen</PresentationFormat>
  <Paragraphs>94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6" baseType="lpstr">
      <vt:lpstr>Abadi MT Condensed Extra Bold</vt:lpstr>
      <vt:lpstr>American Typewriter</vt:lpstr>
      <vt:lpstr>Arial</vt:lpstr>
      <vt:lpstr>Baskerville</vt:lpstr>
      <vt:lpstr>Cambria</vt:lpstr>
      <vt:lpstr>Century Gothic</vt:lpstr>
      <vt:lpstr>Copperplate</vt:lpstr>
      <vt:lpstr>Copperplate Gothic Bold</vt:lpstr>
      <vt:lpstr>Corbel</vt:lpstr>
      <vt:lpstr>Georgia</vt:lpstr>
      <vt:lpstr>Goudy Old Style</vt:lpstr>
      <vt:lpstr>Helvetica</vt:lpstr>
      <vt:lpstr>Marker Felt Thin</vt:lpstr>
      <vt:lpstr>Marker Felt Wide</vt:lpstr>
      <vt:lpstr>Wingdings</vt:lpstr>
      <vt:lpstr>Wingdings 3</vt:lpstr>
      <vt:lpstr>Wisp</vt:lpstr>
      <vt:lpstr>PowerPoint Presentation</vt:lpstr>
      <vt:lpstr>Presentation Outline </vt:lpstr>
      <vt:lpstr>Problem Definition</vt:lpstr>
      <vt:lpstr>Objectives</vt:lpstr>
      <vt:lpstr>Related Works</vt:lpstr>
      <vt:lpstr>Requirement Specification</vt:lpstr>
      <vt:lpstr>PowerPoint Presentation</vt:lpstr>
      <vt:lpstr>UML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Chandrika Deb</dc:creator>
  <cp:lastModifiedBy>KUSHAGRA  SINHA</cp:lastModifiedBy>
  <cp:revision>11</cp:revision>
  <dcterms:created xsi:type="dcterms:W3CDTF">2020-02-28T07:09:52Z</dcterms:created>
  <dcterms:modified xsi:type="dcterms:W3CDTF">2021-10-29T05:42:33Z</dcterms:modified>
</cp:coreProperties>
</file>